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media/image11.jpg" ContentType="image/jpe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2" r:id="rId12"/>
    <p:sldId id="273" r:id="rId13"/>
    <p:sldId id="276" r:id="rId14"/>
    <p:sldId id="277" r:id="rId15"/>
    <p:sldId id="278" r:id="rId16"/>
    <p:sldId id="279" r:id="rId17"/>
    <p:sldId id="268" r:id="rId18"/>
    <p:sldId id="269" r:id="rId19"/>
    <p:sldId id="274" r:id="rId20"/>
    <p:sldId id="275" r:id="rId21"/>
    <p:sldId id="270" r:id="rId22"/>
    <p:sldId id="271" r:id="rId23"/>
    <p:sldId id="280" r:id="rId24"/>
    <p:sldId id="267" r:id="rId25"/>
  </p:sldIdLst>
  <p:sldSz cx="20104100" cy="11391900"/>
  <p:notesSz cx="20104100" cy="113919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CDDD"/>
    <a:srgbClr val="CCECFF"/>
    <a:srgbClr val="A4C5CC"/>
    <a:srgbClr val="1785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38" autoAdjust="0"/>
    <p:restoredTop sz="94660"/>
  </p:normalViewPr>
  <p:slideViewPr>
    <p:cSldViewPr>
      <p:cViewPr varScale="1">
        <p:scale>
          <a:sx n="42" d="100"/>
          <a:sy n="42" d="100"/>
        </p:scale>
        <p:origin x="810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png>
</file>

<file path=ppt/media/image13.jpeg>
</file>

<file path=ppt/media/image14.jpeg>
</file>

<file path=ppt/media/image15.jpe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esalc.unesco.org/2020/08/25/informe-cepal-y-unesco-la-educacion-en-tiempos-de-la-pandemia-de-covid-19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hyperlink" Target="https://www.youtube.com/watch?v=NBE5Jar7UIY" TargetMode="External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NBE5Jar7UIY?feature=oembed" TargetMode="External"/><Relationship Id="rId6" Type="http://schemas.openxmlformats.org/officeDocument/2006/relationships/image" Target="../media/image13.jpeg"/><Relationship Id="rId5" Type="http://schemas.openxmlformats.org/officeDocument/2006/relationships/hyperlink" Target="https://pixabay.com/es/illustrations/pantalla-computadora-dibujo-pc-2200583/" TargetMode="Externa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4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GkKzoreU3YM?feature=oembed" TargetMode="External"/><Relationship Id="rId6" Type="http://schemas.openxmlformats.org/officeDocument/2006/relationships/hyperlink" Target="https://www.youtube.com/watch?v=GkKzoreU3YM" TargetMode="External"/><Relationship Id="rId5" Type="http://schemas.openxmlformats.org/officeDocument/2006/relationships/hyperlink" Target="https://pixabay.com/es/illustrations/pantalla-computadora-dibujo-pc-2200583/" TargetMode="Externa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PabloDanielAlm3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twitter.com/germane_87" TargetMode="External"/><Relationship Id="rId4" Type="http://schemas.openxmlformats.org/officeDocument/2006/relationships/hyperlink" Target="https://twitter.com/PatitoColina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hyperlink" Target="https://www.youtube.com/watch?v=NBE5Jar7UIY" TargetMode="External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NBE5Jar7UIY?feature=oembed" TargetMode="External"/><Relationship Id="rId6" Type="http://schemas.openxmlformats.org/officeDocument/2006/relationships/image" Target="../media/image13.jpeg"/><Relationship Id="rId5" Type="http://schemas.openxmlformats.org/officeDocument/2006/relationships/hyperlink" Target="https://pixabay.com/es/illustrations/pantalla-computadora-dibujo-pc-2200583/" TargetMode="Externa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5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WGQgOkUWoAg?feature=oembed" TargetMode="External"/><Relationship Id="rId6" Type="http://schemas.openxmlformats.org/officeDocument/2006/relationships/hyperlink" Target="https://www.youtube.com/watch?v=WGQgOkUWoAg" TargetMode="External"/><Relationship Id="rId5" Type="http://schemas.openxmlformats.org/officeDocument/2006/relationships/hyperlink" Target="https://pixabay.com/es/illustrations/pantalla-computadora-dibujo-pc-2200583/" TargetMode="Externa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presentation/d/1C2z8SRzsNXGIVxgMJWcbHIefklk7A8Iz/edit?usp=sharing&amp;ouid=108254534478312336443&amp;rtpof=true&amp;sd=true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youtube.com/watch?v=RaCBHlkeaPQ&amp;ab_channel=TODOSTUSTUTORIALES" TargetMode="External"/><Relationship Id="rId5" Type="http://schemas.openxmlformats.org/officeDocument/2006/relationships/hyperlink" Target="https://docs.google.com/presentation/d/1mZD3ZyeRkAsAZGFzmUXEYnhVT3T5r7TK/edit?usp=sharing&amp;ouid=108254534478312336443&amp;rtpof=true&amp;sd=true" TargetMode="External"/><Relationship Id="rId4" Type="http://schemas.openxmlformats.org/officeDocument/2006/relationships/hyperlink" Target="https://youtu.be/-VpnGjVsmpc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5" y="83085"/>
            <a:ext cx="19937958" cy="112150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5" y="83085"/>
            <a:ext cx="19937958" cy="112150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A3156C4-BE26-4A09-8BE5-504A417E9833}"/>
              </a:ext>
            </a:extLst>
          </p:cNvPr>
          <p:cNvSpPr txBox="1"/>
          <p:nvPr/>
        </p:nvSpPr>
        <p:spPr>
          <a:xfrm>
            <a:off x="9899650" y="9429750"/>
            <a:ext cx="106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Enlace</a:t>
            </a:r>
            <a:endParaRPr lang="es-AR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30C483E-FDB8-410D-8DC6-C3E376785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20104100" cy="1145011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D814AFD-FA74-4DCF-AD0D-FFE69E717456}"/>
              </a:ext>
            </a:extLst>
          </p:cNvPr>
          <p:cNvSpPr txBox="1"/>
          <p:nvPr/>
        </p:nvSpPr>
        <p:spPr>
          <a:xfrm>
            <a:off x="6112610" y="303171"/>
            <a:ext cx="90448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>
                <a:solidFill>
                  <a:schemeClr val="bg1"/>
                </a:solidFill>
                <a:latin typeface="Impact" panose="020B0806030902050204" pitchFamily="34" charset="0"/>
              </a:rPr>
              <a:t>Ventajas de  Moodle y Claroline</a:t>
            </a:r>
            <a:endParaRPr lang="es-AR" sz="5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245FB60-BD38-4A25-8C88-FC803B523F69}"/>
              </a:ext>
            </a:extLst>
          </p:cNvPr>
          <p:cNvCxnSpPr>
            <a:cxnSpLocks/>
          </p:cNvCxnSpPr>
          <p:nvPr/>
        </p:nvCxnSpPr>
        <p:spPr>
          <a:xfrm>
            <a:off x="6318250" y="1226501"/>
            <a:ext cx="8686800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36F99006-A734-4C7B-A3D8-C95B31506273}"/>
              </a:ext>
            </a:extLst>
          </p:cNvPr>
          <p:cNvSpPr txBox="1"/>
          <p:nvPr/>
        </p:nvSpPr>
        <p:spPr>
          <a:xfrm>
            <a:off x="793750" y="1663040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rgbClr val="93CDDD"/>
                </a:solidFill>
              </a:rPr>
              <a:t>Moodle</a:t>
            </a:r>
            <a:endParaRPr lang="es-AR" sz="4800" b="1" dirty="0">
              <a:solidFill>
                <a:srgbClr val="93CDDD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2EDED8D-DBD1-4159-B369-DBF9004F71B9}"/>
              </a:ext>
            </a:extLst>
          </p:cNvPr>
          <p:cNvSpPr txBox="1"/>
          <p:nvPr/>
        </p:nvSpPr>
        <p:spPr>
          <a:xfrm>
            <a:off x="11652250" y="1612752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rgbClr val="93CDDD"/>
                </a:solidFill>
              </a:rPr>
              <a:t>Claroline</a:t>
            </a:r>
            <a:endParaRPr lang="es-AR" sz="4800" b="1" dirty="0">
              <a:solidFill>
                <a:srgbClr val="93CDDD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A307CB3-ED25-4313-9A64-AE31B0161D54}"/>
              </a:ext>
            </a:extLst>
          </p:cNvPr>
          <p:cNvSpPr txBox="1"/>
          <p:nvPr/>
        </p:nvSpPr>
        <p:spPr>
          <a:xfrm>
            <a:off x="565150" y="2586150"/>
            <a:ext cx="9486900" cy="886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El profesor tiene control absoluto del curso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Se establecen plazos para la entrega de actividades y el profesor monitorea el desarrollo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Permite colocar enunciados de exámenes, y  la posibilidad de subir su resultado como archivos  adjuntos, con horario de plazo de entrega.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Completa información del trabajo realizado por los alumnos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Reutilización de cursos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Posibilidad de compartir cursos y recursos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2400" dirty="0">
                <a:solidFill>
                  <a:schemeClr val="bg1"/>
                </a:solidFill>
              </a:rPr>
              <a:t>Permite colocar recursos variados para formar una unidad de contenidos: etiquetas, archivos en formato variable (texto, audio, vídeo, hoja de cálculo).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AR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Facilidad de comunicación con sus alumnos y con el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resto de profesores del curso.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La evaluación es continua y permanente.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rgbClr val="93CDDD"/>
              </a:solidFill>
            </a:endParaRPr>
          </a:p>
          <a:p>
            <a:endParaRPr lang="es-AR" dirty="0">
              <a:solidFill>
                <a:srgbClr val="93CDDD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AE47C64-C44C-4BC1-BEDC-F68C88C00F14}"/>
              </a:ext>
            </a:extLst>
          </p:cNvPr>
          <p:cNvSpPr txBox="1"/>
          <p:nvPr/>
        </p:nvSpPr>
        <p:spPr>
          <a:xfrm>
            <a:off x="11652250" y="3004658"/>
            <a:ext cx="7886700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Software libre</a:t>
            </a:r>
          </a:p>
          <a:p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No tiene límite de usuarios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 Las tareas de administración son muy sencillas.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Es fácil de instalar y usar.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 La interfaz es funcional, intuitiva y con elementos básicos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que facilitan la navegación.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 Cuida la estética de los cursos.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Se utiliza no sólo en las escuelas y universidades, sino también en centros de formación, asociaciones y empresas. Es personalizable y ofrece un entorno de trabajo flexible y personalizado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Es posible configurar cada sector de la plataforma, para lograr apariencias y estilos personalizados de acuerdo a las necesidades del usuario.</a:t>
            </a:r>
            <a:br>
              <a:rPr lang="es-ES" sz="2400" dirty="0"/>
            </a:br>
            <a:endParaRPr lang="es-ES" sz="2400" dirty="0">
              <a:solidFill>
                <a:srgbClr val="93CD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532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30C483E-FDB8-410D-8DC6-C3E376785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104100" cy="113919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D814AFD-FA74-4DCF-AD0D-FFE69E717456}"/>
              </a:ext>
            </a:extLst>
          </p:cNvPr>
          <p:cNvSpPr txBox="1"/>
          <p:nvPr/>
        </p:nvSpPr>
        <p:spPr>
          <a:xfrm>
            <a:off x="5175250" y="303171"/>
            <a:ext cx="1013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>
                <a:solidFill>
                  <a:schemeClr val="bg1"/>
                </a:solidFill>
                <a:latin typeface="Impact" panose="020B0806030902050204" pitchFamily="34" charset="0"/>
              </a:rPr>
              <a:t>Desventajas  de  Moodle y Claroline</a:t>
            </a:r>
            <a:endParaRPr lang="es-AR" sz="5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245FB60-BD38-4A25-8C88-FC803B523F69}"/>
              </a:ext>
            </a:extLst>
          </p:cNvPr>
          <p:cNvCxnSpPr/>
          <p:nvPr/>
        </p:nvCxnSpPr>
        <p:spPr>
          <a:xfrm>
            <a:off x="4984750" y="1247542"/>
            <a:ext cx="10134600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36F99006-A734-4C7B-A3D8-C95B31506273}"/>
              </a:ext>
            </a:extLst>
          </p:cNvPr>
          <p:cNvSpPr txBox="1"/>
          <p:nvPr/>
        </p:nvSpPr>
        <p:spPr>
          <a:xfrm>
            <a:off x="1060450" y="1623649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rgbClr val="93CDDD"/>
                </a:solidFill>
              </a:rPr>
              <a:t>Moodle</a:t>
            </a:r>
            <a:endParaRPr lang="es-AR" sz="4800" b="1" dirty="0">
              <a:solidFill>
                <a:srgbClr val="93CDDD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2EDED8D-DBD1-4159-B369-DBF9004F71B9}"/>
              </a:ext>
            </a:extLst>
          </p:cNvPr>
          <p:cNvSpPr txBox="1"/>
          <p:nvPr/>
        </p:nvSpPr>
        <p:spPr>
          <a:xfrm>
            <a:off x="11880850" y="1630602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rgbClr val="93CDDD"/>
                </a:solidFill>
              </a:rPr>
              <a:t>Claroline</a:t>
            </a:r>
            <a:endParaRPr lang="es-AR" sz="4800" b="1" dirty="0">
              <a:solidFill>
                <a:srgbClr val="93CDDD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AE47C64-C44C-4BC1-BEDC-F68C88C00F14}"/>
              </a:ext>
            </a:extLst>
          </p:cNvPr>
          <p:cNvSpPr txBox="1"/>
          <p:nvPr/>
        </p:nvSpPr>
        <p:spPr>
          <a:xfrm>
            <a:off x="11576050" y="2844658"/>
            <a:ext cx="78867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Cuenta con pocos módulos y plugins para descargar.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Su personalización es un tanto dificultosa.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 La herramienta de chat es algo lenta.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Los servicios que puede configurar el administrador son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muy limitados, con respecto a otras plataformas. Por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ejemplo, no se tiene acceso a realizar una copia de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seguridad del curso, ni encuestas, entre otros.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Algo dificultosa a la hora de abrir archivos.</a:t>
            </a:r>
          </a:p>
          <a:p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2400" dirty="0">
                <a:solidFill>
                  <a:schemeClr val="bg1"/>
                </a:solidFill>
              </a:rPr>
              <a:t>Depende totalmente de MySQL.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AR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2400" dirty="0">
                <a:solidFill>
                  <a:schemeClr val="bg1"/>
                </a:solidFill>
              </a:rPr>
              <a:t>No existe la pasibilidad de exportar los cursos.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AR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No existe abstracción de la BD.</a:t>
            </a:r>
            <a:endParaRPr lang="es-AR" sz="24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CBB1C24-FE70-4D85-8160-2EA01FDD69AC}"/>
              </a:ext>
            </a:extLst>
          </p:cNvPr>
          <p:cNvSpPr txBox="1"/>
          <p:nvPr/>
        </p:nvSpPr>
        <p:spPr>
          <a:xfrm>
            <a:off x="831850" y="2723082"/>
            <a:ext cx="7391400" cy="7755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Prescinde de algunas herramientas pedagógicas, como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por ejemplo crucigramas y juegos de roles (role playing). </a:t>
            </a:r>
          </a:p>
          <a:p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•  Su interfaz necesita mejorarse. </a:t>
            </a:r>
          </a:p>
          <a:p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• Hay desventajas asociadas a la seguridad, dependiendo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 en dónde se esté alojando la instalación de Moodle</a:t>
            </a:r>
          </a:p>
          <a:p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No integra automáticamente el uso de videoconferencias. </a:t>
            </a:r>
          </a:p>
          <a:p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• La estructura de navegación, tanto para la creación de 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contenidos como para la administración del sitio, es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poco  amigable y utiliza muchos recursos de la red. </a:t>
            </a:r>
          </a:p>
          <a:p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• Por estar basado en tecnología PHP, la configuración de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un servidor con muchos usuarios debe ser cuidadosa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para  obtener un mayor desempeño económica –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financiera de alumnos en línea.</a:t>
            </a:r>
          </a:p>
          <a:p>
            <a:r>
              <a:rPr lang="es-ES" dirty="0"/>
              <a:t> </a:t>
            </a:r>
            <a:endParaRPr lang="es-AR" sz="2400" dirty="0">
              <a:solidFill>
                <a:srgbClr val="93CD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96822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8AD8BFD-3A1C-4B01-91C8-A9E320410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104100" cy="113919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EC69469-3479-47A3-93A6-CCB4AA1DCB04}"/>
              </a:ext>
            </a:extLst>
          </p:cNvPr>
          <p:cNvSpPr txBox="1"/>
          <p:nvPr/>
        </p:nvSpPr>
        <p:spPr>
          <a:xfrm>
            <a:off x="12414250" y="1733550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bg1"/>
                </a:solidFill>
              </a:rPr>
              <a:t>Cuando  no usar Moodle</a:t>
            </a:r>
            <a:endParaRPr lang="es-AR" sz="48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A00C3EE-7CBF-474F-986D-8C5BBEC2DA71}"/>
              </a:ext>
            </a:extLst>
          </p:cNvPr>
          <p:cNvSpPr txBox="1"/>
          <p:nvPr/>
        </p:nvSpPr>
        <p:spPr>
          <a:xfrm>
            <a:off x="1259840" y="2852380"/>
            <a:ext cx="6705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rgbClr val="93CDDD"/>
                </a:solidFill>
              </a:rPr>
              <a:t>Cuando el docente desea un control importante de la plataforma.</a:t>
            </a:r>
          </a:p>
          <a:p>
            <a:endParaRPr lang="es-ES" sz="4800" dirty="0">
              <a:solidFill>
                <a:srgbClr val="93CDDD"/>
              </a:solidFill>
            </a:endParaRPr>
          </a:p>
          <a:p>
            <a:r>
              <a:rPr lang="es-ES" sz="4800" dirty="0">
                <a:solidFill>
                  <a:srgbClr val="93CDDD"/>
                </a:solidFill>
              </a:rPr>
              <a:t>Para la interacción constante entre docentes y alumnos.</a:t>
            </a:r>
            <a:endParaRPr lang="es-AR" sz="4800" dirty="0">
              <a:solidFill>
                <a:srgbClr val="93CDDD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F9928BB-F25C-45A8-B7D6-862A47CFB3F7}"/>
              </a:ext>
            </a:extLst>
          </p:cNvPr>
          <p:cNvSpPr txBox="1"/>
          <p:nvPr/>
        </p:nvSpPr>
        <p:spPr>
          <a:xfrm>
            <a:off x="1289050" y="1772444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bg1"/>
                </a:solidFill>
              </a:rPr>
              <a:t>Cuando  usar Moodle</a:t>
            </a:r>
            <a:endParaRPr lang="es-AR" sz="4800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756722D-8B33-49BA-80DD-67EBD956F8C7}"/>
              </a:ext>
            </a:extLst>
          </p:cNvPr>
          <p:cNvSpPr txBox="1"/>
          <p:nvPr/>
        </p:nvSpPr>
        <p:spPr>
          <a:xfrm>
            <a:off x="12385040" y="2848570"/>
            <a:ext cx="6705600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rgbClr val="93CDDD"/>
                </a:solidFill>
              </a:rPr>
              <a:t>Cuando la seguridad es muy importante como protección de plugins de terceros o de claves.</a:t>
            </a:r>
          </a:p>
          <a:p>
            <a:endParaRPr lang="es-ES" sz="4800" dirty="0">
              <a:solidFill>
                <a:srgbClr val="93CDDD"/>
              </a:solidFill>
            </a:endParaRPr>
          </a:p>
          <a:p>
            <a:r>
              <a:rPr lang="es-ES" sz="4800" dirty="0">
                <a:solidFill>
                  <a:srgbClr val="93CDDD"/>
                </a:solidFill>
              </a:rPr>
              <a:t>Hardware limitado de disco o RAM  para compartir recursos o para conexión  simultánea de  de un número grande de usuarios.</a:t>
            </a:r>
            <a:endParaRPr lang="es-AR" sz="4800" dirty="0">
              <a:solidFill>
                <a:srgbClr val="93CD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359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8AD8BFD-3A1C-4B01-91C8-A9E320410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4950" y="0"/>
            <a:ext cx="20339050" cy="113919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EC69469-3479-47A3-93A6-CCB4AA1DCB04}"/>
              </a:ext>
            </a:extLst>
          </p:cNvPr>
          <p:cNvSpPr txBox="1"/>
          <p:nvPr/>
        </p:nvSpPr>
        <p:spPr>
          <a:xfrm>
            <a:off x="12414249" y="1733550"/>
            <a:ext cx="66875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bg1"/>
                </a:solidFill>
              </a:rPr>
              <a:t>Cuando  no usar Claroline</a:t>
            </a:r>
            <a:endParaRPr lang="es-AR" sz="48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A00C3EE-7CBF-474F-986D-8C5BBEC2DA71}"/>
              </a:ext>
            </a:extLst>
          </p:cNvPr>
          <p:cNvSpPr txBox="1"/>
          <p:nvPr/>
        </p:nvSpPr>
        <p:spPr>
          <a:xfrm>
            <a:off x="1441450" y="3562350"/>
            <a:ext cx="6705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rgbClr val="93CDDD"/>
                </a:solidFill>
              </a:rPr>
              <a:t>Cuando no se requiere de conocimientos técnicos</a:t>
            </a:r>
          </a:p>
          <a:p>
            <a:endParaRPr lang="es-ES" sz="4800" dirty="0">
              <a:solidFill>
                <a:srgbClr val="93CDDD"/>
              </a:solidFill>
            </a:endParaRPr>
          </a:p>
          <a:p>
            <a:r>
              <a:rPr lang="es-ES" sz="4800" dirty="0">
                <a:solidFill>
                  <a:srgbClr val="93CDDD"/>
                </a:solidFill>
              </a:rPr>
              <a:t>Cuando el docente precisa de herramientas adicionales de acuerdo a sus necesidades.</a:t>
            </a:r>
            <a:endParaRPr lang="es-AR" sz="4800" dirty="0">
              <a:solidFill>
                <a:srgbClr val="93CDDD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F9928BB-F25C-45A8-B7D6-862A47CFB3F7}"/>
              </a:ext>
            </a:extLst>
          </p:cNvPr>
          <p:cNvSpPr txBox="1"/>
          <p:nvPr/>
        </p:nvSpPr>
        <p:spPr>
          <a:xfrm>
            <a:off x="1289050" y="1772444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bg1"/>
                </a:solidFill>
              </a:rPr>
              <a:t>Cuando  usar Claroline</a:t>
            </a:r>
            <a:endParaRPr lang="es-AR" sz="4800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756722D-8B33-49BA-80DD-67EBD956F8C7}"/>
              </a:ext>
            </a:extLst>
          </p:cNvPr>
          <p:cNvSpPr txBox="1"/>
          <p:nvPr/>
        </p:nvSpPr>
        <p:spPr>
          <a:xfrm>
            <a:off x="12414249" y="3433792"/>
            <a:ext cx="67056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rgbClr val="93CDDD"/>
                </a:solidFill>
              </a:rPr>
              <a:t>Cuando el usuario requiere de modificaciones o personalizaciones</a:t>
            </a:r>
          </a:p>
          <a:p>
            <a:endParaRPr lang="es-ES" sz="4800" dirty="0">
              <a:solidFill>
                <a:srgbClr val="93CDDD"/>
              </a:solidFill>
            </a:endParaRPr>
          </a:p>
          <a:p>
            <a:r>
              <a:rPr lang="es-ES" sz="4800" dirty="0">
                <a:solidFill>
                  <a:srgbClr val="93CDDD"/>
                </a:solidFill>
              </a:rPr>
              <a:t>Cuando se precisa de copias de seguridad de los cursos</a:t>
            </a:r>
            <a:endParaRPr lang="es-AR" sz="4800" dirty="0">
              <a:solidFill>
                <a:srgbClr val="93CD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9991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3D5ADFC-02F9-4690-840D-1BB7F8E8B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4950" y="0"/>
            <a:ext cx="20339050" cy="113919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BC47B92-C332-4513-870C-97B1F2D5209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441450" y="1962150"/>
            <a:ext cx="7848600" cy="7848600"/>
          </a:xfrm>
          <a:prstGeom prst="rect">
            <a:avLst/>
          </a:prstGeom>
        </p:spPr>
      </p:pic>
      <p:pic>
        <p:nvPicPr>
          <p:cNvPr id="8" name="Elementos multimedia en línea 7" title="￰ﾟﾔﾴ INSTALAR MOODLE PASO A PASO (( INSTALACIￃﾓN FￃﾁCIL - 2021 ))">
            <a:hlinkClick r:id="" action="ppaction://media"/>
            <a:extLst>
              <a:ext uri="{FF2B5EF4-FFF2-40B4-BE49-F238E27FC236}">
                <a16:creationId xmlns:a16="http://schemas.microsoft.com/office/drawing/2014/main" id="{D6CABEB2-658A-46B5-B0D8-B3510787C13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2051050" y="2571750"/>
            <a:ext cx="6629400" cy="48006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0A443194-96B1-4549-BD0B-36CEDFFFBCE5}"/>
              </a:ext>
            </a:extLst>
          </p:cNvPr>
          <p:cNvSpPr txBox="1"/>
          <p:nvPr/>
        </p:nvSpPr>
        <p:spPr>
          <a:xfrm>
            <a:off x="12490450" y="2102390"/>
            <a:ext cx="68580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500" dirty="0">
                <a:solidFill>
                  <a:schemeClr val="bg1"/>
                </a:solidFill>
                <a:latin typeface="Impact" panose="020B0806030902050204" pitchFamily="34" charset="0"/>
              </a:rPr>
              <a:t>Instalación de Moodle</a:t>
            </a:r>
            <a:endParaRPr lang="es-AR" sz="55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F2076F-1DBA-4801-B12A-B46D46F3F6E4}"/>
              </a:ext>
            </a:extLst>
          </p:cNvPr>
          <p:cNvSpPr txBox="1"/>
          <p:nvPr/>
        </p:nvSpPr>
        <p:spPr>
          <a:xfrm>
            <a:off x="12490450" y="3656238"/>
            <a:ext cx="64008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</a:rPr>
              <a:t>Este videotutorial trata  sobre las instalación de Moodle.</a:t>
            </a:r>
          </a:p>
          <a:p>
            <a:endParaRPr lang="es-ES" sz="3200" dirty="0">
              <a:solidFill>
                <a:schemeClr val="bg1"/>
              </a:solidFill>
            </a:endParaRPr>
          </a:p>
          <a:p>
            <a:r>
              <a:rPr lang="es-ES" sz="3200" dirty="0">
                <a:solidFill>
                  <a:schemeClr val="bg1"/>
                </a:solidFill>
              </a:rPr>
              <a:t>La explicación es sencilla y permite comprender todos los pasos necesarios para la instalación de la plataforma digital.</a:t>
            </a:r>
          </a:p>
          <a:p>
            <a:endParaRPr lang="es-ES" sz="3200" dirty="0">
              <a:solidFill>
                <a:schemeClr val="bg1"/>
              </a:solidFill>
            </a:endParaRPr>
          </a:p>
          <a:p>
            <a:r>
              <a:rPr lang="es-ES" sz="3200" dirty="0">
                <a:solidFill>
                  <a:schemeClr val="accent5">
                    <a:lumMod val="60000"/>
                    <a:lumOff val="4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Videotutorial</a:t>
            </a:r>
            <a:endParaRPr lang="es-ES" sz="3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endParaRPr lang="es-ES" sz="3200" dirty="0">
              <a:solidFill>
                <a:schemeClr val="bg1"/>
              </a:solidFill>
            </a:endParaRPr>
          </a:p>
          <a:p>
            <a:endParaRPr lang="es-AR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374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3D5ADFC-02F9-4690-840D-1BB7F8E8B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104100" cy="113919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BC47B92-C332-4513-870C-97B1F2D5209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441450" y="1962150"/>
            <a:ext cx="7848600" cy="78486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0A443194-96B1-4549-BD0B-36CEDFFFBCE5}"/>
              </a:ext>
            </a:extLst>
          </p:cNvPr>
          <p:cNvSpPr txBox="1"/>
          <p:nvPr/>
        </p:nvSpPr>
        <p:spPr>
          <a:xfrm>
            <a:off x="12490450" y="2102390"/>
            <a:ext cx="70866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500" dirty="0">
                <a:solidFill>
                  <a:schemeClr val="bg1"/>
                </a:solidFill>
                <a:latin typeface="Impact" panose="020B0806030902050204" pitchFamily="34" charset="0"/>
              </a:rPr>
              <a:t>Instalación de Claroline</a:t>
            </a:r>
            <a:endParaRPr lang="es-AR" sz="55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F2076F-1DBA-4801-B12A-B46D46F3F6E4}"/>
              </a:ext>
            </a:extLst>
          </p:cNvPr>
          <p:cNvSpPr txBox="1"/>
          <p:nvPr/>
        </p:nvSpPr>
        <p:spPr>
          <a:xfrm>
            <a:off x="12490450" y="3656238"/>
            <a:ext cx="6400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</a:rPr>
              <a:t>Este videotutorial traba  sobre las instalación de Claroline.</a:t>
            </a:r>
          </a:p>
          <a:p>
            <a:endParaRPr lang="es-ES" sz="3200" dirty="0">
              <a:solidFill>
                <a:schemeClr val="bg1"/>
              </a:solidFill>
            </a:endParaRPr>
          </a:p>
          <a:p>
            <a:r>
              <a:rPr lang="es-ES" sz="3200" dirty="0">
                <a:solidFill>
                  <a:schemeClr val="bg1"/>
                </a:solidFill>
              </a:rPr>
              <a:t>La explicación es sencilla y permite comprender todos los pasos necesarios para la instalación de la plataforma digital.</a:t>
            </a:r>
          </a:p>
          <a:p>
            <a:endParaRPr lang="es-ES" sz="3200" dirty="0">
              <a:solidFill>
                <a:schemeClr val="bg1"/>
              </a:solidFill>
            </a:endParaRPr>
          </a:p>
          <a:p>
            <a:r>
              <a:rPr lang="es-AR" sz="3200" dirty="0">
                <a:solidFill>
                  <a:schemeClr val="accent5">
                    <a:lumMod val="60000"/>
                    <a:lumOff val="4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Videotutorial</a:t>
            </a:r>
            <a:endParaRPr lang="es-AR" sz="3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Elementos multimedia en línea 1" title="CLAROLINE LMS 1.11.10  [ Instalar y configurar Plataformas E-learning ]">
            <a:hlinkClick r:id="" action="ppaction://media"/>
            <a:extLst>
              <a:ext uri="{FF2B5EF4-FFF2-40B4-BE49-F238E27FC236}">
                <a16:creationId xmlns:a16="http://schemas.microsoft.com/office/drawing/2014/main" id="{34451450-1860-412E-ABE4-953BA7F8681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7"/>
          <a:stretch>
            <a:fillRect/>
          </a:stretch>
        </p:blipFill>
        <p:spPr>
          <a:xfrm>
            <a:off x="1974850" y="2571750"/>
            <a:ext cx="67818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006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30C483E-FDB8-410D-8DC6-C3E376785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50" y="-1"/>
            <a:ext cx="20262850" cy="11450115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D814AFD-FA74-4DCF-AD0D-FFE69E717456}"/>
              </a:ext>
            </a:extLst>
          </p:cNvPr>
          <p:cNvSpPr txBox="1"/>
          <p:nvPr/>
        </p:nvSpPr>
        <p:spPr>
          <a:xfrm>
            <a:off x="6112610" y="303171"/>
            <a:ext cx="8686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>
                <a:solidFill>
                  <a:schemeClr val="bg1"/>
                </a:solidFill>
                <a:latin typeface="Impact" panose="020B0806030902050204" pitchFamily="34" charset="0"/>
              </a:rPr>
              <a:t>Ventajas de  Moodle y Dokeos</a:t>
            </a:r>
            <a:endParaRPr lang="es-AR" sz="5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245FB60-BD38-4A25-8C88-FC803B523F69}"/>
              </a:ext>
            </a:extLst>
          </p:cNvPr>
          <p:cNvCxnSpPr>
            <a:cxnSpLocks/>
          </p:cNvCxnSpPr>
          <p:nvPr/>
        </p:nvCxnSpPr>
        <p:spPr>
          <a:xfrm>
            <a:off x="5937250" y="1257248"/>
            <a:ext cx="8686800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36F99006-A734-4C7B-A3D8-C95B31506273}"/>
              </a:ext>
            </a:extLst>
          </p:cNvPr>
          <p:cNvSpPr txBox="1"/>
          <p:nvPr/>
        </p:nvSpPr>
        <p:spPr>
          <a:xfrm>
            <a:off x="755650" y="1613594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rgbClr val="93CDDD"/>
                </a:solidFill>
              </a:rPr>
              <a:t>Moodle</a:t>
            </a:r>
            <a:endParaRPr lang="es-AR" sz="4800" b="1" dirty="0">
              <a:solidFill>
                <a:srgbClr val="93CDDD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2EDED8D-DBD1-4159-B369-DBF9004F71B9}"/>
              </a:ext>
            </a:extLst>
          </p:cNvPr>
          <p:cNvSpPr txBox="1"/>
          <p:nvPr/>
        </p:nvSpPr>
        <p:spPr>
          <a:xfrm>
            <a:off x="11668760" y="1755153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rgbClr val="93CDDD"/>
                </a:solidFill>
              </a:rPr>
              <a:t>Dokeos</a:t>
            </a:r>
            <a:endParaRPr lang="es-AR" sz="4800" b="1" dirty="0">
              <a:solidFill>
                <a:srgbClr val="93CDDD"/>
              </a:solidFill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A307CB3-ED25-4313-9A64-AE31B0161D54}"/>
              </a:ext>
            </a:extLst>
          </p:cNvPr>
          <p:cNvSpPr txBox="1"/>
          <p:nvPr/>
        </p:nvSpPr>
        <p:spPr>
          <a:xfrm>
            <a:off x="565150" y="2586150"/>
            <a:ext cx="9486900" cy="8863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El profesor tiene control absoluto del curso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Se establecen plazos para la entrega de actividades y el profesor monitorea el desarrollo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Permite colocar como recurso enunciados de exámenes, y  la posibilidad de subir su resultado como archivos  adjuntos, con horario de plazo de entrega.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Completa información del trabajo realizado por los alumnos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Reutilización de cursos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Posibilidad de compartir cursos y recursos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2400" dirty="0">
                <a:solidFill>
                  <a:schemeClr val="bg1"/>
                </a:solidFill>
              </a:rPr>
              <a:t>Permite colocar recursos variados para formar una unidad de contenidos: etiquetas, archivos en formato variable (texto, audio, vídeo, hoja de cálculo).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AR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Facilidad de comunicación con sus alumnos y con el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resto de profesores del curso.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La evaluación es continua y permanente.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rgbClr val="93CDDD"/>
              </a:solidFill>
            </a:endParaRPr>
          </a:p>
          <a:p>
            <a:endParaRPr lang="es-AR" dirty="0">
              <a:solidFill>
                <a:srgbClr val="93CDDD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AE47C64-C44C-4BC1-BEDC-F68C88C00F14}"/>
              </a:ext>
            </a:extLst>
          </p:cNvPr>
          <p:cNvSpPr txBox="1"/>
          <p:nvPr/>
        </p:nvSpPr>
        <p:spPr>
          <a:xfrm>
            <a:off x="11652250" y="3004658"/>
            <a:ext cx="78867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2400" dirty="0">
                <a:solidFill>
                  <a:schemeClr val="bg1"/>
                </a:solidFill>
              </a:rPr>
              <a:t>Amplia variedad de herramientas.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AR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Facilita la creación y organización de contenidos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interactivos y ejercicios.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2400" dirty="0">
                <a:solidFill>
                  <a:schemeClr val="bg1"/>
                </a:solidFill>
              </a:rPr>
              <a:t>Facilidad de uso.</a:t>
            </a:r>
          </a:p>
          <a:p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• El código de Dokeos está disponible para que cualquiera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pueda hacer uso del mismo o hacer adaptaciones de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acuerdo a sus necesidades.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Se destacan las características de usabilidad y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confiabilidad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La plataforma soporta varios lenguajes. </a:t>
            </a:r>
          </a:p>
          <a:p>
            <a:endParaRPr lang="es-ES" sz="2400" dirty="0">
              <a:solidFill>
                <a:srgbClr val="93CD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8720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F30C483E-FDB8-410D-8DC6-C3E376785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50" y="0"/>
            <a:ext cx="20262850" cy="113919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8D814AFD-FA74-4DCF-AD0D-FFE69E717456}"/>
              </a:ext>
            </a:extLst>
          </p:cNvPr>
          <p:cNvSpPr txBox="1"/>
          <p:nvPr/>
        </p:nvSpPr>
        <p:spPr>
          <a:xfrm>
            <a:off x="5175250" y="303171"/>
            <a:ext cx="10134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dirty="0">
                <a:solidFill>
                  <a:schemeClr val="bg1"/>
                </a:solidFill>
                <a:latin typeface="Impact" panose="020B0806030902050204" pitchFamily="34" charset="0"/>
              </a:rPr>
              <a:t>Desventajas  de  Moodle y Dokeos</a:t>
            </a:r>
            <a:endParaRPr lang="es-AR" sz="54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3245FB60-BD38-4A25-8C88-FC803B523F69}"/>
              </a:ext>
            </a:extLst>
          </p:cNvPr>
          <p:cNvCxnSpPr/>
          <p:nvPr/>
        </p:nvCxnSpPr>
        <p:spPr>
          <a:xfrm>
            <a:off x="4984750" y="1247542"/>
            <a:ext cx="10134600" cy="0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36F99006-A734-4C7B-A3D8-C95B31506273}"/>
              </a:ext>
            </a:extLst>
          </p:cNvPr>
          <p:cNvSpPr txBox="1"/>
          <p:nvPr/>
        </p:nvSpPr>
        <p:spPr>
          <a:xfrm>
            <a:off x="1060450" y="1623649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rgbClr val="93CDDD"/>
                </a:solidFill>
              </a:rPr>
              <a:t>Moodle</a:t>
            </a:r>
            <a:endParaRPr lang="es-AR" sz="4800" b="1" dirty="0">
              <a:solidFill>
                <a:srgbClr val="93CDDD"/>
              </a:solidFill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22EDED8D-DBD1-4159-B369-DBF9004F71B9}"/>
              </a:ext>
            </a:extLst>
          </p:cNvPr>
          <p:cNvSpPr txBox="1"/>
          <p:nvPr/>
        </p:nvSpPr>
        <p:spPr>
          <a:xfrm>
            <a:off x="11804650" y="1608933"/>
            <a:ext cx="2667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b="1" dirty="0">
                <a:solidFill>
                  <a:srgbClr val="93CDDD"/>
                </a:solidFill>
              </a:rPr>
              <a:t>Dokeos</a:t>
            </a:r>
            <a:endParaRPr lang="es-AR" sz="4800" b="1" dirty="0">
              <a:solidFill>
                <a:srgbClr val="93CDDD"/>
              </a:solidFill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5AE47C64-C44C-4BC1-BEDC-F68C88C00F14}"/>
              </a:ext>
            </a:extLst>
          </p:cNvPr>
          <p:cNvSpPr txBox="1"/>
          <p:nvPr/>
        </p:nvSpPr>
        <p:spPr>
          <a:xfrm>
            <a:off x="11576050" y="2844658"/>
            <a:ext cx="78867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Carece de un menú siempre a la vista, por lo que los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usuarios deben volver reiteradamente a la pantalla de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inicio.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 Puede requerir mucho tiempo a los tutores llegar a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manejar adecuadamente la amplia variedad de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herramientas de la plataforma.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 No tiene documentación para usuarios y para los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administradores está disponible sólo en idioma inglés.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 No dispone de herramientas de búsqueda. </a:t>
            </a:r>
          </a:p>
          <a:p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 Deben mejorarse las herramientas de creación de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contenidos.</a:t>
            </a:r>
            <a:endParaRPr lang="es-AR" sz="24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CBB1C24-FE70-4D85-8160-2EA01FDD69AC}"/>
              </a:ext>
            </a:extLst>
          </p:cNvPr>
          <p:cNvSpPr txBox="1"/>
          <p:nvPr/>
        </p:nvSpPr>
        <p:spPr>
          <a:xfrm>
            <a:off x="831850" y="2723082"/>
            <a:ext cx="7391400" cy="7755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Prescinde de algunas herramientas pedagógicas, como </a:t>
            </a:r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por ejemplo crucigramas y juegos de roles (role playing). </a:t>
            </a:r>
          </a:p>
          <a:p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•  Su interfaz necesita mejorarse. </a:t>
            </a:r>
          </a:p>
          <a:p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• Hay desventajas asociadas a la seguridad, dependiendo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en dónde se esté alojando la instalación de Moodle</a:t>
            </a:r>
          </a:p>
          <a:p>
            <a:endParaRPr lang="es-ES" sz="2400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dirty="0">
                <a:solidFill>
                  <a:schemeClr val="bg1"/>
                </a:solidFill>
              </a:rPr>
              <a:t>No integra automáticamente el uso de videoconferencias. </a:t>
            </a:r>
          </a:p>
          <a:p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• La estructura de navegación, tanto para la creación de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contenidos como para la administración del sitio, es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poco  amigable y utiliza muchos recursos de la red. </a:t>
            </a:r>
          </a:p>
          <a:p>
            <a:br>
              <a:rPr lang="es-ES" sz="2400" dirty="0">
                <a:solidFill>
                  <a:schemeClr val="bg1"/>
                </a:solidFill>
              </a:rPr>
            </a:br>
            <a:r>
              <a:rPr lang="es-ES" sz="2400" dirty="0">
                <a:solidFill>
                  <a:schemeClr val="bg1"/>
                </a:solidFill>
              </a:rPr>
              <a:t>• Por estar basado en tecnología PHP, la configuración de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un servidor con muchos usuarios debe ser cuidadosa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para  obtener un mayor desempeño económica –</a:t>
            </a:r>
          </a:p>
          <a:p>
            <a:r>
              <a:rPr lang="es-ES" sz="2400" dirty="0">
                <a:solidFill>
                  <a:schemeClr val="bg1"/>
                </a:solidFill>
              </a:rPr>
              <a:t>   financiera de alumnos en línea.</a:t>
            </a:r>
          </a:p>
          <a:p>
            <a:r>
              <a:rPr lang="es-ES" dirty="0"/>
              <a:t> </a:t>
            </a:r>
            <a:endParaRPr lang="es-AR" sz="2400" dirty="0">
              <a:solidFill>
                <a:srgbClr val="93CD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36129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8AD8BFD-3A1C-4B01-91C8-A9E320410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50" y="0"/>
            <a:ext cx="20262850" cy="113919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EC69469-3479-47A3-93A6-CCB4AA1DCB04}"/>
              </a:ext>
            </a:extLst>
          </p:cNvPr>
          <p:cNvSpPr txBox="1"/>
          <p:nvPr/>
        </p:nvSpPr>
        <p:spPr>
          <a:xfrm>
            <a:off x="12414250" y="1733550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bg1"/>
                </a:solidFill>
              </a:rPr>
              <a:t>Cuando  no usar Moodle</a:t>
            </a:r>
            <a:endParaRPr lang="es-AR" sz="48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A00C3EE-7CBF-474F-986D-8C5BBEC2DA71}"/>
              </a:ext>
            </a:extLst>
          </p:cNvPr>
          <p:cNvSpPr txBox="1"/>
          <p:nvPr/>
        </p:nvSpPr>
        <p:spPr>
          <a:xfrm>
            <a:off x="1289050" y="2876550"/>
            <a:ext cx="6705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rgbClr val="93CDDD"/>
                </a:solidFill>
              </a:rPr>
              <a:t>Cuando el docente desea un control importante de la plataforma.</a:t>
            </a:r>
          </a:p>
          <a:p>
            <a:endParaRPr lang="es-ES" sz="4800" dirty="0">
              <a:solidFill>
                <a:srgbClr val="93CDDD"/>
              </a:solidFill>
            </a:endParaRPr>
          </a:p>
          <a:p>
            <a:r>
              <a:rPr lang="es-ES" sz="4800" dirty="0">
                <a:solidFill>
                  <a:srgbClr val="93CDDD"/>
                </a:solidFill>
              </a:rPr>
              <a:t>Para la interacción constante entre docentes y alumnos.</a:t>
            </a:r>
            <a:endParaRPr lang="es-AR" sz="4800" dirty="0">
              <a:solidFill>
                <a:srgbClr val="93CDDD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F9928BB-F25C-45A8-B7D6-862A47CFB3F7}"/>
              </a:ext>
            </a:extLst>
          </p:cNvPr>
          <p:cNvSpPr txBox="1"/>
          <p:nvPr/>
        </p:nvSpPr>
        <p:spPr>
          <a:xfrm>
            <a:off x="1289050" y="1772444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bg1"/>
                </a:solidFill>
              </a:rPr>
              <a:t>Cuando  usar Moodle</a:t>
            </a:r>
            <a:endParaRPr lang="es-AR" sz="4800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756722D-8B33-49BA-80DD-67EBD956F8C7}"/>
              </a:ext>
            </a:extLst>
          </p:cNvPr>
          <p:cNvSpPr txBox="1"/>
          <p:nvPr/>
        </p:nvSpPr>
        <p:spPr>
          <a:xfrm>
            <a:off x="12414250" y="2876550"/>
            <a:ext cx="6705600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rgbClr val="93CDDD"/>
                </a:solidFill>
              </a:rPr>
              <a:t>Cuando la seguridad es muy importante como protección de plugins de terceros o de claves.</a:t>
            </a:r>
          </a:p>
          <a:p>
            <a:endParaRPr lang="es-ES" sz="4800" dirty="0">
              <a:solidFill>
                <a:srgbClr val="93CDDD"/>
              </a:solidFill>
            </a:endParaRPr>
          </a:p>
          <a:p>
            <a:r>
              <a:rPr lang="es-ES" sz="4800" dirty="0">
                <a:solidFill>
                  <a:srgbClr val="93CDDD"/>
                </a:solidFill>
              </a:rPr>
              <a:t>Hardware limitado de disco o RAM  para compartir recursos o para conexión  simultánea de  de un número grande de usuarios.</a:t>
            </a:r>
            <a:endParaRPr lang="es-AR" sz="4800" dirty="0">
              <a:solidFill>
                <a:srgbClr val="93CDDD"/>
              </a:solidFill>
            </a:endParaRPr>
          </a:p>
          <a:p>
            <a:endParaRPr lang="es-ES" sz="4800" dirty="0">
              <a:solidFill>
                <a:srgbClr val="93CD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8877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5" y="83085"/>
            <a:ext cx="19937958" cy="112150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A35BE12C-6FDE-4F34-B8CB-31E816769125}"/>
              </a:ext>
            </a:extLst>
          </p:cNvPr>
          <p:cNvSpPr txBox="1"/>
          <p:nvPr/>
        </p:nvSpPr>
        <p:spPr>
          <a:xfrm>
            <a:off x="3956050" y="3028950"/>
            <a:ext cx="137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Twitter:</a:t>
            </a:r>
            <a:r>
              <a:rPr lang="es-ES" sz="2800" dirty="0"/>
              <a:t> </a:t>
            </a:r>
            <a:endParaRPr lang="es-AR" sz="2800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EB697ED-824F-490F-9716-99E3546E1D5D}"/>
              </a:ext>
            </a:extLst>
          </p:cNvPr>
          <p:cNvSpPr txBox="1"/>
          <p:nvPr/>
        </p:nvSpPr>
        <p:spPr>
          <a:xfrm>
            <a:off x="5175250" y="3028950"/>
            <a:ext cx="3048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@PabloDanielAlm3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C3FAE82-B717-4156-939C-4451838CD259}"/>
              </a:ext>
            </a:extLst>
          </p:cNvPr>
          <p:cNvSpPr txBox="1"/>
          <p:nvPr/>
        </p:nvSpPr>
        <p:spPr>
          <a:xfrm>
            <a:off x="3803650" y="5467350"/>
            <a:ext cx="137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Twitter:</a:t>
            </a:r>
            <a:r>
              <a:rPr lang="es-ES" sz="2800" dirty="0"/>
              <a:t> </a:t>
            </a:r>
            <a:endParaRPr lang="es-AR" sz="2800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04F4B4A-4008-4EF2-9DD4-C36B77D4FA38}"/>
              </a:ext>
            </a:extLst>
          </p:cNvPr>
          <p:cNvSpPr txBox="1"/>
          <p:nvPr/>
        </p:nvSpPr>
        <p:spPr>
          <a:xfrm>
            <a:off x="3803650" y="7644140"/>
            <a:ext cx="137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</a:rPr>
              <a:t>Twitter:</a:t>
            </a:r>
            <a:r>
              <a:rPr lang="es-ES" sz="2800" dirty="0"/>
              <a:t> </a:t>
            </a:r>
            <a:endParaRPr lang="es-AR" sz="2800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D56132F-9365-48D5-9AD4-8C9D6EC2E6B8}"/>
              </a:ext>
            </a:extLst>
          </p:cNvPr>
          <p:cNvSpPr txBox="1"/>
          <p:nvPr/>
        </p:nvSpPr>
        <p:spPr>
          <a:xfrm>
            <a:off x="5022850" y="5429016"/>
            <a:ext cx="236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@PatitoColina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8" name="CuadroTexto 7">
            <a:hlinkClick r:id="rId5"/>
            <a:extLst>
              <a:ext uri="{FF2B5EF4-FFF2-40B4-BE49-F238E27FC236}">
                <a16:creationId xmlns:a16="http://schemas.microsoft.com/office/drawing/2014/main" id="{30954203-64DE-4311-B220-C6406D2BF396}"/>
              </a:ext>
            </a:extLst>
          </p:cNvPr>
          <p:cNvSpPr txBox="1"/>
          <p:nvPr/>
        </p:nvSpPr>
        <p:spPr>
          <a:xfrm>
            <a:off x="5099050" y="7644140"/>
            <a:ext cx="2362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sz="2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@germane_87</a:t>
            </a:r>
            <a:endParaRPr lang="es-AR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8AD8BFD-3A1C-4B01-91C8-A9E320410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104100" cy="113919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AEC69469-3479-47A3-93A6-CCB4AA1DCB04}"/>
              </a:ext>
            </a:extLst>
          </p:cNvPr>
          <p:cNvSpPr txBox="1"/>
          <p:nvPr/>
        </p:nvSpPr>
        <p:spPr>
          <a:xfrm>
            <a:off x="12414252" y="1772443"/>
            <a:ext cx="6705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bg1"/>
                </a:solidFill>
              </a:rPr>
              <a:t>Cuando  no usar Dokeos</a:t>
            </a:r>
            <a:endParaRPr lang="es-AR" sz="48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A00C3EE-7CBF-474F-986D-8C5BBEC2DA71}"/>
              </a:ext>
            </a:extLst>
          </p:cNvPr>
          <p:cNvSpPr txBox="1"/>
          <p:nvPr/>
        </p:nvSpPr>
        <p:spPr>
          <a:xfrm>
            <a:off x="12384454" y="3486150"/>
            <a:ext cx="6705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rgbClr val="93CDDD"/>
                </a:solidFill>
              </a:rPr>
              <a:t>Escaso dominio del Inglés</a:t>
            </a:r>
          </a:p>
          <a:p>
            <a:endParaRPr lang="es-ES" sz="4800" dirty="0">
              <a:solidFill>
                <a:srgbClr val="93CDDD"/>
              </a:solidFill>
            </a:endParaRPr>
          </a:p>
          <a:p>
            <a:r>
              <a:rPr lang="es-ES" sz="4800" dirty="0">
                <a:solidFill>
                  <a:srgbClr val="93CDDD"/>
                </a:solidFill>
              </a:rPr>
              <a:t>Cuando hay poco tiempo de aprendizajes por la cantidad de complementos  que contiene.</a:t>
            </a:r>
            <a:endParaRPr lang="es-AR" sz="4800" dirty="0">
              <a:solidFill>
                <a:srgbClr val="93CDDD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F9928BB-F25C-45A8-B7D6-862A47CFB3F7}"/>
              </a:ext>
            </a:extLst>
          </p:cNvPr>
          <p:cNvSpPr txBox="1"/>
          <p:nvPr/>
        </p:nvSpPr>
        <p:spPr>
          <a:xfrm>
            <a:off x="1289050" y="1772444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chemeClr val="bg1"/>
                </a:solidFill>
              </a:rPr>
              <a:t>Cuando  usar Dokeos</a:t>
            </a:r>
            <a:endParaRPr lang="es-AR" sz="4800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1756722D-8B33-49BA-80DD-67EBD956F8C7}"/>
              </a:ext>
            </a:extLst>
          </p:cNvPr>
          <p:cNvSpPr txBox="1"/>
          <p:nvPr/>
        </p:nvSpPr>
        <p:spPr>
          <a:xfrm>
            <a:off x="1517650" y="3486150"/>
            <a:ext cx="6705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>
                <a:solidFill>
                  <a:srgbClr val="93CDDD"/>
                </a:solidFill>
              </a:rPr>
              <a:t>Colaborar en el desarrollo de Dokeos.</a:t>
            </a:r>
          </a:p>
          <a:p>
            <a:endParaRPr lang="es-ES" sz="4800" dirty="0">
              <a:solidFill>
                <a:srgbClr val="93CDDD"/>
              </a:solidFill>
            </a:endParaRPr>
          </a:p>
          <a:p>
            <a:r>
              <a:rPr lang="es-ES" sz="4800" dirty="0">
                <a:solidFill>
                  <a:srgbClr val="93CDDD"/>
                </a:solidFill>
              </a:rPr>
              <a:t>Adaptación a las necesidades del usuario.</a:t>
            </a:r>
            <a:endParaRPr lang="es-AR" sz="4800" dirty="0">
              <a:solidFill>
                <a:srgbClr val="93CDD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4799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3D5ADFC-02F9-4690-840D-1BB7F8E8B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1150" y="0"/>
            <a:ext cx="20415250" cy="113919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BC47B92-C332-4513-870C-97B1F2D5209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441450" y="1962150"/>
            <a:ext cx="7848600" cy="7848600"/>
          </a:xfrm>
          <a:prstGeom prst="rect">
            <a:avLst/>
          </a:prstGeom>
        </p:spPr>
      </p:pic>
      <p:pic>
        <p:nvPicPr>
          <p:cNvPr id="8" name="Elementos multimedia en línea 7" title="￰ﾟﾔﾴ INSTALAR MOODLE PASO A PASO (( INSTALACIￃﾓN FￃﾁCIL - 2021 ))">
            <a:hlinkClick r:id="" action="ppaction://media"/>
            <a:extLst>
              <a:ext uri="{FF2B5EF4-FFF2-40B4-BE49-F238E27FC236}">
                <a16:creationId xmlns:a16="http://schemas.microsoft.com/office/drawing/2014/main" id="{D6CABEB2-658A-46B5-B0D8-B3510787C13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2051050" y="2571750"/>
            <a:ext cx="6629400" cy="48006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0A443194-96B1-4549-BD0B-36CEDFFFBCE5}"/>
              </a:ext>
            </a:extLst>
          </p:cNvPr>
          <p:cNvSpPr txBox="1"/>
          <p:nvPr/>
        </p:nvSpPr>
        <p:spPr>
          <a:xfrm>
            <a:off x="12490450" y="2102390"/>
            <a:ext cx="68580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500" dirty="0">
                <a:solidFill>
                  <a:schemeClr val="bg1"/>
                </a:solidFill>
                <a:latin typeface="Impact" panose="020B0806030902050204" pitchFamily="34" charset="0"/>
              </a:rPr>
              <a:t>Instalación de Moodle</a:t>
            </a:r>
            <a:endParaRPr lang="es-AR" sz="55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F2076F-1DBA-4801-B12A-B46D46F3F6E4}"/>
              </a:ext>
            </a:extLst>
          </p:cNvPr>
          <p:cNvSpPr txBox="1"/>
          <p:nvPr/>
        </p:nvSpPr>
        <p:spPr>
          <a:xfrm>
            <a:off x="12490450" y="3656238"/>
            <a:ext cx="6400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</a:rPr>
              <a:t>Este videotutorial trata  sobre las instalación de Moodle. </a:t>
            </a:r>
          </a:p>
          <a:p>
            <a:endParaRPr lang="es-ES" sz="3200" dirty="0">
              <a:solidFill>
                <a:schemeClr val="bg1"/>
              </a:solidFill>
            </a:endParaRPr>
          </a:p>
          <a:p>
            <a:r>
              <a:rPr lang="es-ES" sz="3200" dirty="0">
                <a:solidFill>
                  <a:schemeClr val="bg1"/>
                </a:solidFill>
              </a:rPr>
              <a:t>La explicación es sencilla y permite comprender todos los pasos necesarios para la instalación de la plataforma digital.</a:t>
            </a:r>
          </a:p>
          <a:p>
            <a:endParaRPr lang="es-ES" sz="3200" dirty="0">
              <a:solidFill>
                <a:schemeClr val="bg1"/>
              </a:solidFill>
            </a:endParaRPr>
          </a:p>
          <a:p>
            <a:r>
              <a:rPr lang="es-AR" sz="3200" dirty="0">
                <a:solidFill>
                  <a:schemeClr val="accent5">
                    <a:lumMod val="60000"/>
                    <a:lumOff val="4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Videotutorial</a:t>
            </a:r>
            <a:endParaRPr lang="es-AR" sz="3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343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3D5ADFC-02F9-4690-840D-1BB7F8E8BB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7350" y="0"/>
            <a:ext cx="20491450" cy="113919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BC47B92-C332-4513-870C-97B1F2D5209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441450" y="1962150"/>
            <a:ext cx="7848600" cy="78486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0A443194-96B1-4549-BD0B-36CEDFFFBCE5}"/>
              </a:ext>
            </a:extLst>
          </p:cNvPr>
          <p:cNvSpPr txBox="1"/>
          <p:nvPr/>
        </p:nvSpPr>
        <p:spPr>
          <a:xfrm>
            <a:off x="12261850" y="2102390"/>
            <a:ext cx="70866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500" dirty="0">
                <a:solidFill>
                  <a:schemeClr val="bg1"/>
                </a:solidFill>
                <a:latin typeface="Impact" panose="020B0806030902050204" pitchFamily="34" charset="0"/>
              </a:rPr>
              <a:t>Instalación de Dokeos</a:t>
            </a:r>
            <a:endParaRPr lang="es-AR" sz="55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EF2076F-1DBA-4801-B12A-B46D46F3F6E4}"/>
              </a:ext>
            </a:extLst>
          </p:cNvPr>
          <p:cNvSpPr txBox="1"/>
          <p:nvPr/>
        </p:nvSpPr>
        <p:spPr>
          <a:xfrm>
            <a:off x="12267532" y="3656238"/>
            <a:ext cx="6400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</a:rPr>
              <a:t>Este video tutorial traba  sobre las instalación de Dokeos. </a:t>
            </a:r>
          </a:p>
          <a:p>
            <a:endParaRPr lang="es-ES" sz="3200" dirty="0">
              <a:solidFill>
                <a:schemeClr val="bg1"/>
              </a:solidFill>
            </a:endParaRPr>
          </a:p>
          <a:p>
            <a:r>
              <a:rPr lang="es-ES" sz="3200" dirty="0">
                <a:solidFill>
                  <a:schemeClr val="bg1"/>
                </a:solidFill>
              </a:rPr>
              <a:t>La explicación es sencilla y permite comprender todos los pasos necesarios para la instalación de la plataforma virtual.</a:t>
            </a:r>
          </a:p>
          <a:p>
            <a:endParaRPr lang="es-ES" sz="3200" dirty="0">
              <a:solidFill>
                <a:schemeClr val="bg1"/>
              </a:solidFill>
            </a:endParaRPr>
          </a:p>
          <a:p>
            <a:r>
              <a:rPr lang="es-AR" sz="3200" dirty="0">
                <a:solidFill>
                  <a:schemeClr val="accent5">
                    <a:lumMod val="60000"/>
                    <a:lumOff val="4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Videotutorial</a:t>
            </a:r>
            <a:endParaRPr lang="es-AR" sz="3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2" name="Elementos multimedia en línea 1" title="DOKEOS LMS 2.1.1 [ Instalar y configurar Plataformas E-learning ]">
            <a:hlinkClick r:id="" action="ppaction://media"/>
            <a:extLst>
              <a:ext uri="{FF2B5EF4-FFF2-40B4-BE49-F238E27FC236}">
                <a16:creationId xmlns:a16="http://schemas.microsoft.com/office/drawing/2014/main" id="{22FB1E44-7498-4CE6-834C-E05C27F619D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7"/>
          <a:stretch>
            <a:fillRect/>
          </a:stretch>
        </p:blipFill>
        <p:spPr>
          <a:xfrm>
            <a:off x="1976886" y="2602523"/>
            <a:ext cx="6779764" cy="476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424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C0607B-9CED-4161-AB1E-B3AD696B31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750" y="0"/>
            <a:ext cx="20262850" cy="11391900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3EA7BFD5-3661-4E7F-8C17-40A01A04F6ED}"/>
              </a:ext>
            </a:extLst>
          </p:cNvPr>
          <p:cNvSpPr/>
          <p:nvPr/>
        </p:nvSpPr>
        <p:spPr>
          <a:xfrm>
            <a:off x="3194050" y="3028950"/>
            <a:ext cx="14173200" cy="76636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i="1" dirty="0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Castro, C.(2020).Acompañar la tarea del equipo docente, las familias y las y los estudiantes en casa. Primera edición Buenos Aires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i="1" dirty="0">
              <a:solidFill>
                <a:srgbClr val="60FFE9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AR" sz="2400" i="1" dirty="0" err="1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Clarenc</a:t>
            </a:r>
            <a:r>
              <a:rPr lang="es-AR" sz="2400" i="1" dirty="0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, C. A.; S. M. Castro, C. López de Lenz, M. E. Moreno y N. B. Tosco (Diciembre, 2013). Analizamos 19 plataformas de eLearning: Investigación colaborativa sobre LMS. Grupo GEIPITE, Congreso Virtual Mundial de e-Learning. Sitio web: www.congresoelearning.org </a:t>
            </a:r>
            <a:endParaRPr lang="es-ES" sz="2400" i="1" dirty="0">
              <a:solidFill>
                <a:srgbClr val="60FFE9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i="1" dirty="0">
              <a:solidFill>
                <a:srgbClr val="60FFE9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i="1" dirty="0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Dussel I. (2020). Conferencias: Clase en pantuflas. Recuperado de https://isep-cba.edu.ar/web/2020/04/27/la-clase-en-pantuflas-accede-a-todo-el-contenido-sobre-la-conferencia-de-ines-dussel/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i="1" dirty="0">
              <a:solidFill>
                <a:srgbClr val="60FFE9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400" i="1" dirty="0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Kress, G. (2010). Multimodality..</a:t>
            </a:r>
            <a:r>
              <a:rPr lang="en-US" sz="2400" i="1" dirty="0" err="1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AsocialSemioticApproachtoContemporany</a:t>
            </a:r>
            <a:r>
              <a:rPr lang="en-US" sz="2400" i="1" dirty="0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Communication. Routledge</a:t>
            </a:r>
            <a:endParaRPr lang="en-US" sz="2400" dirty="0"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400" dirty="0"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i="1" dirty="0" err="1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Maggio</a:t>
            </a:r>
            <a:r>
              <a:rPr lang="es-ES" sz="2400" i="1" dirty="0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, M.(2021). Educación en pandemia. 1a ed. Paidós.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s-ES" sz="2400" i="1" dirty="0">
              <a:solidFill>
                <a:srgbClr val="60FFE9"/>
              </a:solidFill>
              <a:latin typeface="Verdana" panose="020B060403050404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s-ES" sz="2400" i="1" dirty="0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Rivas A. (2020). Pedagogía de la excepción ¿</a:t>
            </a:r>
            <a:r>
              <a:rPr lang="es-ES" sz="2400" i="1" dirty="0" err="1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Cómoe</a:t>
            </a:r>
            <a:r>
              <a:rPr lang="es-ES" sz="2400" i="1" dirty="0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</a:t>
            </a:r>
            <a:r>
              <a:rPr lang="es-ES" sz="2400" i="1" dirty="0" err="1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ducar</a:t>
            </a:r>
            <a:r>
              <a:rPr lang="es-ES" sz="2400" i="1" dirty="0">
                <a:solidFill>
                  <a:srgbClr val="60FFE9"/>
                </a:solidFill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 en Pandemia? Universidad de San Andrés.</a:t>
            </a:r>
          </a:p>
          <a:p>
            <a:endParaRPr lang="es-ES" i="1" dirty="0">
              <a:solidFill>
                <a:srgbClr val="60FFE9"/>
              </a:solidFill>
            </a:endParaRPr>
          </a:p>
          <a:p>
            <a:endParaRPr lang="es-AR" i="1" dirty="0">
              <a:solidFill>
                <a:srgbClr val="60FFE9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B731EB7-7D39-4AAD-9D15-2AC427823368}"/>
              </a:ext>
            </a:extLst>
          </p:cNvPr>
          <p:cNvSpPr txBox="1"/>
          <p:nvPr/>
        </p:nvSpPr>
        <p:spPr>
          <a:xfrm>
            <a:off x="7956550" y="1458634"/>
            <a:ext cx="4191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Bibliografía</a:t>
            </a:r>
            <a:endParaRPr lang="es-AR" sz="6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663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5" y="83085"/>
            <a:ext cx="19937958" cy="112150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5" y="83085"/>
            <a:ext cx="19937958" cy="112150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5" y="83085"/>
            <a:ext cx="19937958" cy="112150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5" y="83085"/>
            <a:ext cx="19937958" cy="112150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5" y="83085"/>
            <a:ext cx="19937958" cy="112150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5" y="83085"/>
            <a:ext cx="19937958" cy="112150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CB3E872-401E-40B4-A7A0-BD4DBB51EB2C}"/>
              </a:ext>
            </a:extLst>
          </p:cNvPr>
          <p:cNvSpPr txBox="1"/>
          <p:nvPr/>
        </p:nvSpPr>
        <p:spPr>
          <a:xfrm>
            <a:off x="7308850" y="1057275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Enlace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0E6974-8FFF-4F17-928E-9443EFA6DD42}"/>
              </a:ext>
            </a:extLst>
          </p:cNvPr>
          <p:cNvSpPr txBox="1"/>
          <p:nvPr/>
        </p:nvSpPr>
        <p:spPr>
          <a:xfrm>
            <a:off x="11588752" y="1057275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Enlace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F7340E4-377A-42E3-BF60-C4B55579F8E0}"/>
              </a:ext>
            </a:extLst>
          </p:cNvPr>
          <p:cNvSpPr txBox="1"/>
          <p:nvPr/>
        </p:nvSpPr>
        <p:spPr>
          <a:xfrm>
            <a:off x="16148050" y="10587454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Enlace</a:t>
            </a:r>
            <a:endParaRPr lang="es-AR" sz="2800" dirty="0">
              <a:solidFill>
                <a:schemeClr val="bg1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BBEA1DB-C119-4F84-B76B-5761CFF8C062}"/>
              </a:ext>
            </a:extLst>
          </p:cNvPr>
          <p:cNvSpPr txBox="1"/>
          <p:nvPr/>
        </p:nvSpPr>
        <p:spPr>
          <a:xfrm>
            <a:off x="2851148" y="10587454"/>
            <a:ext cx="1371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Enlace</a:t>
            </a:r>
            <a:endParaRPr lang="es-AR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5" y="83085"/>
            <a:ext cx="19937958" cy="112150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83085" y="83085"/>
            <a:ext cx="19937958" cy="1121508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405</TotalTime>
  <Words>861</Words>
  <Application>Microsoft Office PowerPoint</Application>
  <PresentationFormat>Personalizado</PresentationFormat>
  <Paragraphs>198</Paragraphs>
  <Slides>24</Slides>
  <Notes>0</Notes>
  <HiddenSlides>0</HiddenSlides>
  <MMClips>4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30" baseType="lpstr">
      <vt:lpstr>Arial</vt:lpstr>
      <vt:lpstr>Calibri</vt:lpstr>
      <vt:lpstr>Impact</vt:lpstr>
      <vt:lpstr>Verdana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Pablo Almada</cp:lastModifiedBy>
  <cp:revision>40</cp:revision>
  <dcterms:modified xsi:type="dcterms:W3CDTF">2021-09-14T16:48:35Z</dcterms:modified>
</cp:coreProperties>
</file>